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75" r:id="rId9"/>
    <p:sldId id="262" r:id="rId10"/>
    <p:sldId id="273" r:id="rId11"/>
    <p:sldId id="271" r:id="rId12"/>
    <p:sldId id="274" r:id="rId13"/>
    <p:sldId id="270" r:id="rId14"/>
    <p:sldId id="272" r:id="rId15"/>
    <p:sldId id="261" r:id="rId16"/>
    <p:sldId id="269" r:id="rId17"/>
    <p:sldId id="268" r:id="rId18"/>
    <p:sldId id="25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710" autoAdjust="0"/>
  </p:normalViewPr>
  <p:slideViewPr>
    <p:cSldViewPr snapToGrid="0">
      <p:cViewPr varScale="1">
        <p:scale>
          <a:sx n="103" d="100"/>
          <a:sy n="10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26/06/2025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tricon.org.br/wp-content/uploads/2024/07/Nota-Tecnica-no-02-2024-Dacao-em-pagamento-de-imoveis-e-gestao-de-ativos-imobiliarios-pelos-Regimes-Proprios-de-Previdencia-Social-1.pdf" TargetMode="External"/><Relationship Id="rId7" Type="http://schemas.openxmlformats.org/officeDocument/2006/relationships/hyperlink" Target="https://revcontext.tce.go.gov.br/index.php/context/article/view/1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cesc.tc.br/tcesc-entende-que-e-possivel-dacao-em-pagamento-de-imovel-para-integralizacao-de-cotas-em-beneficio" TargetMode="External"/><Relationship Id="rId5" Type="http://schemas.openxmlformats.org/officeDocument/2006/relationships/hyperlink" Target="https://atosoficiais.com.br/tcers/oficio-circular-da-dcf-n-21-2025-orientacoes-sobre-adesao-a-consorcio-publico-para-gestao-de-regimes-proprios-de-previdencia-social-rrps?origin=instituicao&amp;q=21/2025" TargetMode="External"/><Relationship Id="rId4" Type="http://schemas.openxmlformats.org/officeDocument/2006/relationships/hyperlink" Target="https://www.gov.br/previdencia/pt-br/assuntos/rpps/legislacao-dos-rpps/notas/3SEI_40817582_Nota_Tecnica_145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B16D6C-10D3-95DB-CB23-EAF52B97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" y="0"/>
            <a:ext cx="1212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35107-D683-8303-3D50-5BA357A7D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3049A99-D40B-10ED-C14E-783F7CBEF92D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D09565E-DF1D-70A2-9902-9EDCF7352AAE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376FBA-DEF7-1DFE-3EAC-B5CE7A00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1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A6B1265-2923-08F0-86E1-F4020E2E825B}"/>
              </a:ext>
            </a:extLst>
          </p:cNvPr>
          <p:cNvSpPr txBox="1">
            <a:spLocks/>
          </p:cNvSpPr>
          <p:nvPr/>
        </p:nvSpPr>
        <p:spPr>
          <a:xfrm>
            <a:off x="1015999" y="1175657"/>
            <a:ext cx="9637487" cy="2598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E35757-BF13-0F9C-DBF5-A553E316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1" y="5541801"/>
            <a:ext cx="8564170" cy="13432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6E42FC8-66B7-F40C-FBAF-4EB86631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43" y="292974"/>
            <a:ext cx="5398458" cy="24769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95AB082-4A1A-B0BA-4E01-CE5F71E8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13" y="3054630"/>
            <a:ext cx="5812468" cy="13255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110DFD2-D605-9CA5-4C25-544707024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579" y="261114"/>
            <a:ext cx="5557117" cy="24769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49C20DD-C9C6-19A0-AABD-0A1D4C4CA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42" y="4822424"/>
            <a:ext cx="8351595" cy="69350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DA4951C-41CB-9738-A0B7-C1E8FEAFC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020" y="2853151"/>
            <a:ext cx="4875941" cy="17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3FE76-0836-C60B-604F-6F08565EE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03D5338-3F5A-1095-371A-3A7D87644F0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F87D571-FE6B-86B3-FC8F-73D807E527B3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5A3F76-C7A2-53C9-87EF-27E78FA1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C148A45-9C92-1134-B797-F8C489609357}"/>
              </a:ext>
            </a:extLst>
          </p:cNvPr>
          <p:cNvSpPr txBox="1">
            <a:spLocks/>
          </p:cNvSpPr>
          <p:nvPr/>
        </p:nvSpPr>
        <p:spPr>
          <a:xfrm>
            <a:off x="928914" y="624114"/>
            <a:ext cx="10116457" cy="5745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latin typeface="Montserrat" panose="00000500000000000000" pitchFamily="2" charset="0"/>
              </a:rPr>
              <a:t>Problemas: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marL="457200" indent="-4572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Serviço público </a:t>
            </a:r>
            <a:r>
              <a:rPr lang="pt-BR" sz="2200" dirty="0">
                <a:latin typeface="Montserrat" panose="00000500000000000000" pitchFamily="2" charset="0"/>
              </a:rPr>
              <a:t>que não é prestado.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457200" indent="-4572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Absenteísmo</a:t>
            </a:r>
            <a:r>
              <a:rPr lang="pt-BR" sz="2200" dirty="0">
                <a:latin typeface="Montserrat" panose="00000500000000000000" pitchFamily="2" charset="0"/>
              </a:rPr>
              <a:t> gera o aumento das despesas públicas.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457200" indent="-4572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Aposentadorias por invalidez </a:t>
            </a:r>
            <a:r>
              <a:rPr lang="pt-BR" sz="2200" dirty="0">
                <a:latin typeface="Montserrat" panose="00000500000000000000" pitchFamily="2" charset="0"/>
              </a:rPr>
              <a:t>desestabilizam as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       metas atuariais.</a:t>
            </a:r>
          </a:p>
          <a:p>
            <a:pPr marL="457200" indent="-457200" algn="l">
              <a:buFontTx/>
              <a:buChar char="-"/>
            </a:pPr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Sugestões:</a:t>
            </a: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Levantar dados.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Criar uma relação dialógica entre o RPPS e o ente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     sobre os riscos psicossociais.</a:t>
            </a:r>
          </a:p>
          <a:p>
            <a:pPr marL="342900" indent="-342900" algn="l">
              <a:buFontTx/>
              <a:buChar char="-"/>
            </a:pPr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Estabelecer estratégias de prevenção, proteção e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    tratamento, a exemplo da NR-1, em vigor: 26/5/25.</a:t>
            </a:r>
          </a:p>
        </p:txBody>
      </p:sp>
      <p:pic>
        <p:nvPicPr>
          <p:cNvPr id="1026" name="Picture 2" descr="Síndrome de Burnout: conceito, sintomas e legislação trabalhista -  Sinbraf/RS">
            <a:extLst>
              <a:ext uri="{FF2B5EF4-FFF2-40B4-BE49-F238E27FC236}">
                <a16:creationId xmlns:a16="http://schemas.microsoft.com/office/drawing/2014/main" id="{A2BCED91-4844-55DD-49BE-037D4EB0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071" y="0"/>
            <a:ext cx="3111929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4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93420-77CB-C527-8053-98CB9FA16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441C27D-E0A0-D69C-F829-1DB0D955FE90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723793F-F1FC-D806-F6F3-2A63A651AC54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9ABD6A-DEE8-289B-7B1B-5C169251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E5EF0C9-65B9-1116-AF91-294398385215}"/>
              </a:ext>
            </a:extLst>
          </p:cNvPr>
          <p:cNvSpPr txBox="1">
            <a:spLocks/>
          </p:cNvSpPr>
          <p:nvPr/>
        </p:nvSpPr>
        <p:spPr>
          <a:xfrm>
            <a:off x="995082" y="847164"/>
            <a:ext cx="10139082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latin typeface="Montserrat" panose="00000500000000000000" pitchFamily="2" charset="0"/>
              </a:rPr>
              <a:t>2) Dação em pagamento com bens imóveis 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MINISTÉRIO DA PREVIDÊNCIA (25/04/24)</a:t>
            </a:r>
            <a:r>
              <a:rPr lang="pt-BR" sz="2200" dirty="0">
                <a:latin typeface="Montserrat" panose="00000500000000000000" pitchFamily="2" charset="0"/>
              </a:rPr>
              <a:t>: Nota Técnica SEI nº 145/2024/MPS (tópicos 22 e seguintes): § 1º do art. 63 da Portaria MTP nº 1.467/2022 estabelece </a:t>
            </a:r>
            <a:r>
              <a:rPr lang="pt-BR" sz="2200" b="1" dirty="0">
                <a:latin typeface="Montserrat" panose="00000500000000000000" pitchFamily="2" charset="0"/>
              </a:rPr>
              <a:t>critérios</a:t>
            </a:r>
            <a:r>
              <a:rPr lang="pt-BR" sz="2200" dirty="0">
                <a:latin typeface="Montserrat" panose="00000500000000000000" pitchFamily="2" charset="0"/>
              </a:rPr>
              <a:t> para dar </a:t>
            </a:r>
            <a:r>
              <a:rPr lang="pt-BR" sz="2200" b="1" dirty="0">
                <a:latin typeface="Montserrat" panose="00000500000000000000" pitchFamily="2" charset="0"/>
              </a:rPr>
              <a:t>segurança jurídica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  <a:endParaRPr lang="pt-BR" sz="2200" b="1" dirty="0">
              <a:latin typeface="Montserrat" panose="00000500000000000000" pitchFamily="2" charset="0"/>
            </a:endParaRP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ATRICON</a:t>
            </a:r>
            <a:r>
              <a:rPr lang="pt-BR" sz="2200" dirty="0">
                <a:latin typeface="Montserrat" panose="00000500000000000000" pitchFamily="2" charset="0"/>
              </a:rPr>
              <a:t> </a:t>
            </a:r>
            <a:r>
              <a:rPr lang="pt-BR" sz="2200" b="1" dirty="0">
                <a:latin typeface="Montserrat" panose="00000500000000000000" pitchFamily="2" charset="0"/>
              </a:rPr>
              <a:t>(26/06/2024) </a:t>
            </a:r>
            <a:r>
              <a:rPr lang="pt-BR" sz="2200" dirty="0">
                <a:latin typeface="Montserrat" panose="00000500000000000000" pitchFamily="2" charset="0"/>
              </a:rPr>
              <a:t>– Nota Técnica Nº 02/2024, com o intuito de fornecer uma análise detalhada sobre os procedimentos, precedida de consulta pública.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TCE/SC (18/02/2025) </a:t>
            </a:r>
            <a:r>
              <a:rPr lang="pt-BR" sz="2200" dirty="0">
                <a:latin typeface="Montserrat" panose="00000500000000000000" pitchFamily="2" charset="0"/>
              </a:rPr>
              <a:t>– entende que é </a:t>
            </a:r>
            <a:r>
              <a:rPr lang="pt-BR" sz="2200" b="1" dirty="0">
                <a:latin typeface="Montserrat" panose="00000500000000000000" pitchFamily="2" charset="0"/>
              </a:rPr>
              <a:t>possível</a:t>
            </a:r>
            <a:r>
              <a:rPr lang="pt-BR" sz="2200" dirty="0">
                <a:latin typeface="Montserrat" panose="00000500000000000000" pitchFamily="2" charset="0"/>
              </a:rPr>
              <a:t> em pagamento de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imóveis para a integralização de cotas de Fundo de Investimento Imobiliário (FII) Exclusivo,  em benefício dos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Regimes Próprios de Previdência Social (RPPS),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é compatível com as normas vigentes sobre a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matéria, </a:t>
            </a:r>
            <a:r>
              <a:rPr lang="pt-BR" sz="2200" b="1" dirty="0">
                <a:latin typeface="Montserrat" panose="00000500000000000000" pitchFamily="2" charset="0"/>
              </a:rPr>
              <a:t>desde que limitada à amortização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do déficit atuarial.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4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FD9A6-110C-9A4C-25CF-DA9E8481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48F500F-A3BC-26CA-85AA-3B47A69EF3D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139EE98-9486-B6F2-AF5D-72CBB3051C86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8C9D7F-F89B-8494-82A1-800D5761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D40DEFC-44BA-E282-3096-0CA5E214085A}"/>
              </a:ext>
            </a:extLst>
          </p:cNvPr>
          <p:cNvSpPr txBox="1">
            <a:spLocks/>
          </p:cNvSpPr>
          <p:nvPr/>
        </p:nvSpPr>
        <p:spPr>
          <a:xfrm>
            <a:off x="972457" y="682171"/>
            <a:ext cx="9652001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latin typeface="Montserrat" panose="00000500000000000000" pitchFamily="2" charset="0"/>
              </a:rPr>
              <a:t>TCE/SC – condicionantes a serem integralmente observadas para a legalidade da operação</a:t>
            </a:r>
            <a:r>
              <a:rPr lang="pt-BR" sz="2400" dirty="0">
                <a:latin typeface="Montserrat" panose="00000500000000000000" pitchFamily="2" charset="0"/>
              </a:rPr>
              <a:t>: 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autonomia patrimonial;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avaliação prévia;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autorização legislativa;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aprovação da operação pelo Conselho Deliberativo do RPPS;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preferência pela imediata liquidação, observada a modalidade leilão;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aperfeiçoamento da operação no cartório competente, com sua desafetação; cuidado na eleição de eventual gestora;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admissibilidade exclusiva para amortização de déficit; 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destino exclusivo para amortização de déficit atuarial; e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vistoria prévia.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836D-C5C7-3284-33CD-A32B1A019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175153E-2767-1383-42D2-BD5CC6A8DA4B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3D6F746-8D6D-9556-7452-3DC9456162A6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092388-F0D8-815E-DEDE-E5145C74C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15D47FF-0B8C-32DA-E55E-14A020B3C6AF}"/>
              </a:ext>
            </a:extLst>
          </p:cNvPr>
          <p:cNvSpPr txBox="1">
            <a:spLocks/>
          </p:cNvSpPr>
          <p:nvPr/>
        </p:nvSpPr>
        <p:spPr>
          <a:xfrm>
            <a:off x="1062318" y="2423972"/>
            <a:ext cx="9601200" cy="5602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Problemas: 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Gestão</a:t>
            </a:r>
            <a:r>
              <a:rPr lang="pt-BR" sz="2200" dirty="0">
                <a:latin typeface="Montserrat" panose="00000500000000000000" pitchFamily="2" charset="0"/>
              </a:rPr>
              <a:t> dos bens imóveis pelo RPPS – encargo a mais;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Iliquidez</a:t>
            </a:r>
            <a:r>
              <a:rPr lang="pt-BR" sz="2200" dirty="0">
                <a:latin typeface="Montserrat" panose="00000500000000000000" pitchFamily="2" charset="0"/>
              </a:rPr>
              <a:t> do bem público que possui função pública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     (ex. hospital);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Conveniência e oportunidade </a:t>
            </a:r>
            <a:r>
              <a:rPr lang="pt-BR" sz="2200" dirty="0">
                <a:latin typeface="Montserrat" panose="00000500000000000000" pitchFamily="2" charset="0"/>
              </a:rPr>
              <a:t>frente às mudanças climáticas – danos significativos a bens imóveis públicos; e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Criteriosa avaliação dos </a:t>
            </a:r>
            <a:r>
              <a:rPr lang="pt-BR" sz="2200" b="1" dirty="0">
                <a:latin typeface="Montserrat" panose="00000500000000000000" pitchFamily="2" charset="0"/>
              </a:rPr>
              <a:t>riscos e benefícios </a:t>
            </a:r>
            <a:r>
              <a:rPr lang="pt-BR" sz="2200" dirty="0">
                <a:latin typeface="Montserrat" panose="00000500000000000000" pitchFamily="2" charset="0"/>
              </a:rPr>
              <a:t>– capacitação específica para certificar a viabilidade ou não.</a:t>
            </a:r>
          </a:p>
          <a:p>
            <a:pPr marL="342900" indent="-342900" algn="l">
              <a:buFontTx/>
              <a:buChar char="-"/>
            </a:pPr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Sugestões: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Cautela.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Estudo, estudo, estudo!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2C0F61-1377-5AF0-30F7-C3C42937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65" y="-121024"/>
            <a:ext cx="2886635" cy="24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256E-0A2D-1426-83F8-9C2D5018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9366ABC-D13D-D0B5-01B1-354F9D0F500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8BCFC58-798D-7726-1117-109051A2905A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DE5B60-38A8-0670-C4C0-848EB3AB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4486418-5492-DBDC-BD7D-277518D8864B}"/>
              </a:ext>
            </a:extLst>
          </p:cNvPr>
          <p:cNvSpPr txBox="1">
            <a:spLocks/>
          </p:cNvSpPr>
          <p:nvPr/>
        </p:nvSpPr>
        <p:spPr>
          <a:xfrm>
            <a:off x="885371" y="1470089"/>
            <a:ext cx="9052005" cy="4899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r>
              <a:rPr lang="pt-BR" sz="2800" b="1" dirty="0">
                <a:latin typeface="Montserrat" panose="00000500000000000000" pitchFamily="2" charset="0"/>
              </a:rPr>
              <a:t>4) Consórcio para a administração dos ativos</a:t>
            </a: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TCE/RS – Ofício Circular DCF nº 21/2025 </a:t>
            </a:r>
            <a:r>
              <a:rPr lang="pt-BR" sz="2200" dirty="0">
                <a:latin typeface="Montserrat" panose="00000500000000000000" pitchFamily="2" charset="0"/>
              </a:rPr>
              <a:t>– Orientações sobre a adesão a consórcio público para gestão de RPPS e Consórcio Nacional de RPPS: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Inciso IX do § 22º do art. 40 da CRFB/88 – possibilidade de adesão a consórcios após a entrada em vigor de </a:t>
            </a:r>
            <a:r>
              <a:rPr lang="pt-BR" sz="2200" b="1" dirty="0">
                <a:latin typeface="Montserrat" panose="00000500000000000000" pitchFamily="2" charset="0"/>
              </a:rPr>
              <a:t>lei complementar federal</a:t>
            </a:r>
            <a:r>
              <a:rPr lang="pt-BR" sz="2200" dirty="0">
                <a:latin typeface="Montserrat" panose="00000500000000000000" pitchFamily="2" charset="0"/>
              </a:rPr>
              <a:t>. 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A Lei Federal nº 9.717/98 – não disciplinou acerca da </a:t>
            </a:r>
            <a:r>
              <a:rPr lang="pt-BR" sz="2200" b="1" dirty="0">
                <a:latin typeface="Montserrat" panose="00000500000000000000" pitchFamily="2" charset="0"/>
              </a:rPr>
              <a:t>gestão compartilhada</a:t>
            </a:r>
            <a:r>
              <a:rPr lang="pt-BR" sz="2200" dirty="0">
                <a:latin typeface="Montserrat" panose="00000500000000000000" pitchFamily="2" charset="0"/>
              </a:rPr>
              <a:t> de fundos de previdência por meio de adesão a consórcio público.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1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7D5D7-2C06-D512-FCEF-EEA250D56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5011701-5B91-7F3B-6946-790FF0007C3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3AB2FDA-54C4-621F-FA39-BA7C358F26BE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5A0C95-4044-0E77-D2BC-ED6DB231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03B5C5-DB03-3C60-32C0-05D528069252}"/>
              </a:ext>
            </a:extLst>
          </p:cNvPr>
          <p:cNvSpPr txBox="1">
            <a:spLocks/>
          </p:cNvSpPr>
          <p:nvPr/>
        </p:nvSpPr>
        <p:spPr>
          <a:xfrm>
            <a:off x="1233714" y="2302947"/>
            <a:ext cx="8752115" cy="4910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endParaRPr lang="pt-BR" sz="2000" b="1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Problemas: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0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- Perda de </a:t>
            </a:r>
            <a:r>
              <a:rPr lang="pt-BR" sz="2200" b="1" dirty="0">
                <a:latin typeface="Montserrat" panose="00000500000000000000" pitchFamily="2" charset="0"/>
              </a:rPr>
              <a:t>autonomia</a:t>
            </a:r>
            <a:r>
              <a:rPr lang="pt-BR" sz="2200" dirty="0">
                <a:latin typeface="Montserrat" panose="00000500000000000000" pitchFamily="2" charset="0"/>
              </a:rPr>
              <a:t> na gestão dos investimentos;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- Ausência de </a:t>
            </a:r>
            <a:r>
              <a:rPr lang="pt-BR" sz="2200" b="1" dirty="0">
                <a:latin typeface="Montserrat" panose="00000500000000000000" pitchFamily="2" charset="0"/>
              </a:rPr>
              <a:t>estrutura</a:t>
            </a:r>
            <a:r>
              <a:rPr lang="pt-BR" sz="2200" dirty="0">
                <a:latin typeface="Montserrat" panose="00000500000000000000" pitchFamily="2" charset="0"/>
              </a:rPr>
              <a:t> consolidada de consórcios qualificados com tal propósito;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- Indefinição dos </a:t>
            </a:r>
            <a:r>
              <a:rPr lang="pt-BR" sz="2200" b="1" dirty="0">
                <a:latin typeface="Montserrat" panose="00000500000000000000" pitchFamily="2" charset="0"/>
              </a:rPr>
              <a:t>ônus financeiros </a:t>
            </a:r>
            <a:r>
              <a:rPr lang="pt-BR" sz="2200" dirty="0">
                <a:latin typeface="Montserrat" panose="00000500000000000000" pitchFamily="2" charset="0"/>
              </a:rPr>
              <a:t>que possam recair sobre os entes consorciados;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</a:t>
            </a: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Ausência de regulamentação sobre as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responsabilidades</a:t>
            </a:r>
            <a:r>
              <a:rPr lang="pt-BR" sz="2200" dirty="0">
                <a:latin typeface="Montserrat" panose="00000500000000000000" pitchFamily="2" charset="0"/>
              </a:rPr>
              <a:t> em caso de má gestão dos recursos.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Sugestão: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Não assumir compromissos antecipados.</a:t>
            </a:r>
          </a:p>
          <a:p>
            <a:pPr marL="342900" indent="-342900" algn="l">
              <a:buFontTx/>
              <a:buChar char="-"/>
            </a:pPr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Aguardar a entrada em vigor da lei complementar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regulamentadora.</a:t>
            </a:r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81893A-5589-57C3-F8D7-B8666FA0E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752" y="1"/>
            <a:ext cx="3215247" cy="23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1E7B-2959-766A-72DC-0D682E0E7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BD552E8-1A98-4E6C-1477-36EF67745232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0082DCB-8923-71A4-A13A-49C41496A77D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64A173-1779-6917-46AF-92EB889F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E9A1DAE-B149-E27A-3D6B-E2A191E4D06B}"/>
              </a:ext>
            </a:extLst>
          </p:cNvPr>
          <p:cNvSpPr txBox="1">
            <a:spLocks/>
          </p:cNvSpPr>
          <p:nvPr/>
        </p:nvSpPr>
        <p:spPr>
          <a:xfrm>
            <a:off x="1323789" y="1262742"/>
            <a:ext cx="7587982" cy="7576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Referências</a:t>
            </a:r>
          </a:p>
          <a:p>
            <a:pPr algn="l"/>
            <a:endParaRPr lang="pt-BR" sz="18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AUDICON - </a:t>
            </a:r>
            <a:r>
              <a:rPr lang="pt-BR" sz="1200" dirty="0">
                <a:latin typeface="Montserrat" panose="00000500000000000000" pitchFamily="2" charset="0"/>
                <a:hlinkClick r:id="rId3"/>
              </a:rPr>
              <a:t>https://atricon.org.br/wp-content/uploads/2024/07/Nota-Tecnica-no-02-2024-Dacao-em-pagamento-de-imoveis-e-gestao-de-ativos-imobiliarios-pelos-Regimes-Proprios-de-Previdencia-Social-1.pdf</a:t>
            </a:r>
            <a:r>
              <a:rPr lang="pt-BR" sz="1200" dirty="0">
                <a:latin typeface="Montserrat" panose="00000500000000000000" pitchFamily="2" charset="0"/>
              </a:rPr>
              <a:t> </a:t>
            </a: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MINISTÉRIO DA PREVIDÊNCIA: </a:t>
            </a:r>
            <a:r>
              <a:rPr lang="pt-BR" sz="1200" dirty="0">
                <a:latin typeface="Montserrat" panose="00000500000000000000" pitchFamily="2" charset="0"/>
                <a:hlinkClick r:id="rId4"/>
              </a:rPr>
              <a:t>https://www.gov.br/previdencia/pt-br/assuntos/rpps/legislacao-dos-rpps/notas/3SEI_40817582_Nota_Tecnica_145.pdf</a:t>
            </a:r>
            <a:r>
              <a:rPr lang="pt-BR" sz="1200" dirty="0">
                <a:latin typeface="Montserrat" panose="00000500000000000000" pitchFamily="2" charset="0"/>
              </a:rPr>
              <a:t> </a:t>
            </a: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TCE/RS - </a:t>
            </a:r>
            <a:r>
              <a:rPr lang="pt-BR" sz="1200" dirty="0">
                <a:latin typeface="Montserrat" panose="00000500000000000000" pitchFamily="2" charset="0"/>
                <a:hlinkClick r:id="rId5"/>
              </a:rPr>
              <a:t>https://atosoficiais.com.br/tcers/oficio-circular-da-dcf-n-21-2025-orientacoes-sobre-adesao-a-consorcio-publico-para-gestao-de-regimes-proprios-de-previdencia-social-rrps?origin=instituicao&amp;q=21/2025</a:t>
            </a:r>
            <a:r>
              <a:rPr lang="pt-BR" sz="1200" dirty="0">
                <a:latin typeface="Montserrat" panose="00000500000000000000" pitchFamily="2" charset="0"/>
              </a:rPr>
              <a:t> </a:t>
            </a: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TCE/SC - </a:t>
            </a:r>
            <a:r>
              <a:rPr lang="pt-BR" sz="1200" dirty="0">
                <a:latin typeface="Montserrat" panose="00000500000000000000" pitchFamily="2" charset="0"/>
                <a:hlinkClick r:id="rId6"/>
              </a:rPr>
              <a:t>https://www.tcesc.tc.br/tcesc-entende-que-e-possivel-dacao-em-pagamento-de-imovel-para-integralizacao-de-cotas-em-beneficio</a:t>
            </a:r>
            <a:endParaRPr lang="pt-BR" sz="1200" dirty="0">
              <a:latin typeface="Montserrat" panose="00000500000000000000" pitchFamily="2" charset="0"/>
            </a:endParaRP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WARPECHOWSKI, Ana Cristina Moraes. Abalos na saúde mental do servidor público: algumas evidências encontradas nas três esferas federativas brasileiras. </a:t>
            </a:r>
            <a:r>
              <a:rPr lang="pt-BR" sz="1200" i="1" dirty="0">
                <a:latin typeface="Montserrat" panose="00000500000000000000" pitchFamily="2" charset="0"/>
              </a:rPr>
              <a:t>Controle Externo </a:t>
            </a:r>
            <a:r>
              <a:rPr lang="pt-BR" sz="1200" dirty="0">
                <a:latin typeface="Montserrat" panose="00000500000000000000" pitchFamily="2" charset="0"/>
              </a:rPr>
              <a:t>– Revista do Tribunal de Contas do Estado de Goiás, v. 3, n. 5, 2021. Disponível em: </a:t>
            </a:r>
            <a:r>
              <a:rPr lang="pt-BR" sz="1200" dirty="0">
                <a:latin typeface="Montserrat" panose="00000500000000000000" pitchFamily="2" charset="0"/>
                <a:hlinkClick r:id="rId7"/>
              </a:rPr>
              <a:t>https://revcontext.tce.go.gov.br/</a:t>
            </a:r>
            <a:r>
              <a:rPr lang="pt-BR" sz="1200" dirty="0" err="1">
                <a:latin typeface="Montserrat" panose="00000500000000000000" pitchFamily="2" charset="0"/>
                <a:hlinkClick r:id="rId7"/>
              </a:rPr>
              <a:t>index.php</a:t>
            </a:r>
            <a:r>
              <a:rPr lang="pt-BR" sz="1200" dirty="0">
                <a:latin typeface="Montserrat" panose="00000500000000000000" pitchFamily="2" charset="0"/>
                <a:hlinkClick r:id="rId7"/>
              </a:rPr>
              <a:t>/</a:t>
            </a:r>
            <a:r>
              <a:rPr lang="pt-BR" sz="1200" dirty="0" err="1">
                <a:latin typeface="Montserrat" panose="00000500000000000000" pitchFamily="2" charset="0"/>
                <a:hlinkClick r:id="rId7"/>
              </a:rPr>
              <a:t>context</a:t>
            </a:r>
            <a:r>
              <a:rPr lang="pt-BR" sz="1200" dirty="0">
                <a:latin typeface="Montserrat" panose="00000500000000000000" pitchFamily="2" charset="0"/>
                <a:hlinkClick r:id="rId7"/>
              </a:rPr>
              <a:t>/</a:t>
            </a:r>
            <a:r>
              <a:rPr lang="pt-BR" sz="1200" dirty="0" err="1">
                <a:latin typeface="Montserrat" panose="00000500000000000000" pitchFamily="2" charset="0"/>
                <a:hlinkClick r:id="rId7"/>
              </a:rPr>
              <a:t>article</a:t>
            </a:r>
            <a:r>
              <a:rPr lang="pt-BR" sz="1200" dirty="0">
                <a:latin typeface="Montserrat" panose="00000500000000000000" pitchFamily="2" charset="0"/>
                <a:hlinkClick r:id="rId7"/>
              </a:rPr>
              <a:t>/</a:t>
            </a:r>
            <a:r>
              <a:rPr lang="pt-BR" sz="1200" dirty="0" err="1">
                <a:latin typeface="Montserrat" panose="00000500000000000000" pitchFamily="2" charset="0"/>
                <a:hlinkClick r:id="rId7"/>
              </a:rPr>
              <a:t>view</a:t>
            </a:r>
            <a:r>
              <a:rPr lang="pt-BR" sz="1200" dirty="0">
                <a:latin typeface="Montserrat" panose="00000500000000000000" pitchFamily="2" charset="0"/>
                <a:hlinkClick r:id="rId7"/>
              </a:rPr>
              <a:t>/113</a:t>
            </a:r>
            <a:r>
              <a:rPr lang="pt-BR" sz="1200" dirty="0">
                <a:latin typeface="Montserrat" panose="00000500000000000000" pitchFamily="2" charset="0"/>
              </a:rPr>
              <a:t>. </a:t>
            </a: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WARPECHOWSKI, Ana Cristina Moraes, TONIAZZO, Daniela </a:t>
            </a:r>
            <a:r>
              <a:rPr lang="pt-BR" sz="1200" dirty="0" err="1">
                <a:latin typeface="Montserrat" panose="00000500000000000000" pitchFamily="2" charset="0"/>
              </a:rPr>
              <a:t>Wendt</a:t>
            </a:r>
            <a:r>
              <a:rPr lang="pt-BR" sz="1200" dirty="0">
                <a:latin typeface="Montserrat" panose="00000500000000000000" pitchFamily="2" charset="0"/>
              </a:rPr>
              <a:t>. Aposentadoria Especial dos Servidores Públicos: Entre as Omissões Legislativas e os Limites Hermenêuticos. In: SARQUIS, Alexandre </a:t>
            </a:r>
            <a:r>
              <a:rPr lang="pt-BR" sz="1200" dirty="0" err="1">
                <a:latin typeface="Montserrat" panose="00000500000000000000" pitchFamily="2" charset="0"/>
              </a:rPr>
              <a:t>Manir</a:t>
            </a:r>
            <a:r>
              <a:rPr lang="pt-BR" sz="1200" dirty="0">
                <a:latin typeface="Montserrat" panose="00000500000000000000" pitchFamily="2" charset="0"/>
              </a:rPr>
              <a:t> Figueiredo; WARPECHOWSKI, Ana Cristina Moraes. </a:t>
            </a:r>
            <a:r>
              <a:rPr lang="pt-BR" sz="1200" i="1" dirty="0">
                <a:latin typeface="Montserrat" panose="00000500000000000000" pitchFamily="2" charset="0"/>
              </a:rPr>
              <a:t>Previdência e Reforma em Debate: </a:t>
            </a:r>
            <a:r>
              <a:rPr lang="pt-BR" sz="1200" dirty="0">
                <a:latin typeface="Montserrat" panose="00000500000000000000" pitchFamily="2" charset="0"/>
              </a:rPr>
              <a:t>Estudos Multidisciplinares sob a perspectiva do Regime Próprio. São Paulo: </a:t>
            </a:r>
            <a:r>
              <a:rPr lang="pt-BR" sz="1200" dirty="0" err="1">
                <a:latin typeface="Montserrat" panose="00000500000000000000" pitchFamily="2" charset="0"/>
              </a:rPr>
              <a:t>LualRi</a:t>
            </a:r>
            <a:r>
              <a:rPr lang="pt-BR" sz="1200" dirty="0">
                <a:latin typeface="Montserrat" panose="00000500000000000000" pitchFamily="2" charset="0"/>
              </a:rPr>
              <a:t> Editora, 2019.</a:t>
            </a:r>
          </a:p>
          <a:p>
            <a:pPr algn="l"/>
            <a:endParaRPr lang="pt-BR" sz="1200" dirty="0">
              <a:latin typeface="Montserrat" panose="00000500000000000000" pitchFamily="2" charset="0"/>
            </a:endParaRPr>
          </a:p>
          <a:p>
            <a:pPr algn="l"/>
            <a:r>
              <a:rPr lang="pt-BR" sz="1200" dirty="0">
                <a:latin typeface="Montserrat" panose="00000500000000000000" pitchFamily="2" charset="0"/>
              </a:rPr>
              <a:t>WARPECHOWSKI, Ana Cristina Moraes; TREVISAN, Rafaela Luiza; SERAFIM, Alessandra da Cruz; CRUZ, Roberto Moraes. A saúde mental do servidor público e a pandemia: o que os Tribunais de Contas têm a ver com isso?. </a:t>
            </a:r>
            <a:r>
              <a:rPr lang="pt-BR" sz="1200" i="1" dirty="0">
                <a:latin typeface="Montserrat" panose="00000500000000000000" pitchFamily="2" charset="0"/>
              </a:rPr>
              <a:t>In</a:t>
            </a:r>
            <a:r>
              <a:rPr lang="pt-BR" sz="1200" dirty="0">
                <a:latin typeface="Montserrat" panose="00000500000000000000" pitchFamily="2" charset="0"/>
              </a:rPr>
              <a:t>: LIMA, Luiz Henrique; GODINHO, Heloísa Helena </a:t>
            </a:r>
            <a:r>
              <a:rPr lang="pt-BR" sz="1200" dirty="0" err="1">
                <a:latin typeface="Montserrat" panose="00000500000000000000" pitchFamily="2" charset="0"/>
              </a:rPr>
              <a:t>Antonacio</a:t>
            </a:r>
            <a:r>
              <a:rPr lang="pt-BR" sz="1200" dirty="0">
                <a:latin typeface="Montserrat" panose="00000500000000000000" pitchFamily="2" charset="0"/>
              </a:rPr>
              <a:t> M.; SARQUIS, Alexandre </a:t>
            </a:r>
            <a:r>
              <a:rPr lang="pt-BR" sz="1200" dirty="0" err="1">
                <a:latin typeface="Montserrat" panose="00000500000000000000" pitchFamily="2" charset="0"/>
              </a:rPr>
              <a:t>Manir</a:t>
            </a:r>
            <a:r>
              <a:rPr lang="pt-BR" sz="1200" dirty="0">
                <a:latin typeface="Montserrat" panose="00000500000000000000" pitchFamily="2" charset="0"/>
              </a:rPr>
              <a:t> Figueiredo (Coord.). </a:t>
            </a:r>
            <a:r>
              <a:rPr lang="pt-BR" sz="1200" i="1" dirty="0">
                <a:latin typeface="Montserrat" panose="00000500000000000000" pitchFamily="2" charset="0"/>
              </a:rPr>
              <a:t>Os desafios do Controle Externo diante da pandemia da Covid-19</a:t>
            </a:r>
            <a:r>
              <a:rPr lang="pt-BR" sz="1200" dirty="0">
                <a:latin typeface="Montserrat" panose="00000500000000000000" pitchFamily="2" charset="0"/>
              </a:rPr>
              <a:t>: estudos de ministros e conselheiros substitutos dos Tribunais de Contas. Belo Horizonte: Fórum, 2020. ISBN 978-65-5518-078-7.</a:t>
            </a:r>
          </a:p>
          <a:p>
            <a:pPr algn="l"/>
            <a:endParaRPr lang="pt-BR" sz="1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6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63CEFB-F6CA-C67E-A809-572B4545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40541" y="2506963"/>
            <a:ext cx="8377518" cy="1419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500" dirty="0">
                <a:latin typeface="Montserrat" panose="00000500000000000000" pitchFamily="2" charset="0"/>
              </a:rPr>
              <a:t>Sou Ana Moraes e agradeço a atenção!</a:t>
            </a:r>
          </a:p>
          <a:p>
            <a:endParaRPr lang="pt-BR" sz="3000" dirty="0">
              <a:latin typeface="Montserrat" panose="00000500000000000000" pitchFamily="2" charset="0"/>
            </a:endParaRPr>
          </a:p>
          <a:p>
            <a:endParaRPr lang="pt-BR" sz="3000" dirty="0">
              <a:latin typeface="Montserrat" panose="00000500000000000000" pitchFamily="2" charset="0"/>
            </a:endParaRPr>
          </a:p>
          <a:p>
            <a:r>
              <a:rPr lang="pt-BR" sz="6200" dirty="0">
                <a:latin typeface="Montserrat" panose="00000500000000000000" pitchFamily="2" charset="0"/>
              </a:rPr>
              <a:t>E-mail: ana.warp@hotmail.com</a:t>
            </a:r>
          </a:p>
          <a:p>
            <a:endParaRPr lang="pt-BR" sz="6200" dirty="0">
              <a:latin typeface="Montserrat" panose="00000500000000000000" pitchFamily="2" charset="0"/>
            </a:endParaRPr>
          </a:p>
          <a:p>
            <a:r>
              <a:rPr lang="pt-BR" sz="6200" dirty="0">
                <a:latin typeface="Montserrat" panose="00000500000000000000" pitchFamily="2" charset="0"/>
              </a:rPr>
              <a:t>Instagram: @ana.cris_moraes</a:t>
            </a:r>
          </a:p>
          <a:p>
            <a:endParaRPr lang="pt-BR" sz="3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46387" y="1640115"/>
            <a:ext cx="11052127" cy="3832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r>
              <a:rPr lang="pt-BR" sz="2800" b="1" dirty="0">
                <a:latin typeface="Montserrat" panose="00000500000000000000" pitchFamily="2" charset="0"/>
              </a:rPr>
              <a:t>Temas atuais em RPPS sob a ótica do controle externo </a:t>
            </a: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pt-BR" sz="2800" dirty="0">
                <a:latin typeface="Montserrat" panose="00000500000000000000" pitchFamily="2" charset="0"/>
              </a:rPr>
              <a:t>Os proventos da aposentadoria especial por insalubridade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800" dirty="0">
                <a:latin typeface="Montserrat" panose="00000500000000000000" pitchFamily="2" charset="0"/>
              </a:rPr>
              <a:t>2)  Saúde mental no serviço público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800" dirty="0">
                <a:latin typeface="Montserrat" panose="00000500000000000000" pitchFamily="2" charset="0"/>
              </a:rPr>
              <a:t>3)  Dação de bens imóveis aos RPPS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800" dirty="0">
                <a:latin typeface="Montserrat" panose="00000500000000000000" pitchFamily="2" charset="0"/>
              </a:rPr>
              <a:t>4)  Consórcio para administração dos ativos</a:t>
            </a: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7EE7-48CC-F91D-F1DD-CC847B49B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0B115AC-9A16-1DC7-3C2B-B1A7DCBEDB7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0985A4-F2CC-F65F-8929-CA8E430463CE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885F26-16EC-E923-68BE-59A31ADA1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7FF3E1D-1DA3-5A38-7675-31DA3DEC0BF9}"/>
              </a:ext>
            </a:extLst>
          </p:cNvPr>
          <p:cNvSpPr txBox="1">
            <a:spLocks/>
          </p:cNvSpPr>
          <p:nvPr/>
        </p:nvSpPr>
        <p:spPr>
          <a:xfrm>
            <a:off x="1219200" y="1837758"/>
            <a:ext cx="10237694" cy="402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marL="514350" indent="-514350" algn="l">
              <a:buAutoNum type="arabicParenR"/>
            </a:pPr>
            <a:endParaRPr lang="pt-BR" sz="2800" b="1" dirty="0">
              <a:latin typeface="Montserrat" panose="00000500000000000000" pitchFamily="2" charset="0"/>
            </a:endParaRPr>
          </a:p>
          <a:p>
            <a:pPr marL="514350" indent="-514350" algn="l">
              <a:buAutoNum type="arabicParenR"/>
            </a:pPr>
            <a:r>
              <a:rPr lang="pt-BR" sz="2800" b="1" dirty="0">
                <a:latin typeface="Montserrat" panose="00000500000000000000" pitchFamily="2" charset="0"/>
              </a:rPr>
              <a:t>Os proventos da aposentadoria especial por insalubridade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Entendimento anterior a 31/12/2019 – EC nº 103/2019: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servidores públicos de todos os entes federativos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Média e reajuste pelo valor real, sem paridade.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Fundamentos: Inciso III do § 4º do art. 40 da CRFB/1988, incluído pela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EC nº 47/2005, c/c Súmula Vinculante STF nº 33.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Proventos: §§ 1º, 2º, 3º e 17 do art. 40 da CRFB/1988 e art. 1º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da Lei Federal nº 10.887/2004.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Reajuste: § 8º do art. 40 da CRFB/1988.</a:t>
            </a:r>
          </a:p>
        </p:txBody>
      </p:sp>
    </p:spTree>
    <p:extLst>
      <p:ext uri="{BB962C8B-B14F-4D97-AF65-F5344CB8AC3E}">
        <p14:creationId xmlns:p14="http://schemas.microsoft.com/office/powerpoint/2010/main" val="419938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9CAD-848D-01F0-5254-E1DBA623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7C20811-5061-E5E5-E770-7E5A885EEE9E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09E034D-9F0B-DC07-B073-2D8D69BEC61B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6F9787-7181-6725-1AA9-7844F8C3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D00AD59-7FA5-A65A-13F6-766F6999CA67}"/>
              </a:ext>
            </a:extLst>
          </p:cNvPr>
          <p:cNvSpPr txBox="1">
            <a:spLocks/>
          </p:cNvSpPr>
          <p:nvPr/>
        </p:nvSpPr>
        <p:spPr>
          <a:xfrm>
            <a:off x="1436914" y="1640114"/>
            <a:ext cx="9318172" cy="3672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latin typeface="Montserrat" panose="00000500000000000000" pitchFamily="2" charset="0"/>
              </a:rPr>
              <a:t>Entendimento posterior a 31/12/2019 – EC nº 103/2019: </a:t>
            </a: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servidor público federal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Média e reajuste pelo valor real, sem paridade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Fundamentos: § 4º-C do art. 40 da CRFB/1988, incluído pela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EC nº 103/2019.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Proventos: inciso II do § 2º e §§ 3º e 4º do art. 10 da EC nº 103/2019.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Reajuste: § 8º do art. 40 da CRFB/1988.</a:t>
            </a:r>
          </a:p>
        </p:txBody>
      </p:sp>
    </p:spTree>
    <p:extLst>
      <p:ext uri="{BB962C8B-B14F-4D97-AF65-F5344CB8AC3E}">
        <p14:creationId xmlns:p14="http://schemas.microsoft.com/office/powerpoint/2010/main" val="24163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EA0BB-F0D3-1F3E-C6DF-6985E79F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2B13E2A-08E8-0EA7-DFAF-35E4FEFF5401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BD05488-C83D-C7D1-AB6F-6356B1825768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644DE9-E6DC-CA5F-79C2-D245FEB9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373444-17F8-1080-6B87-6FF2FF6C9CE7}"/>
              </a:ext>
            </a:extLst>
          </p:cNvPr>
          <p:cNvSpPr txBox="1">
            <a:spLocks/>
          </p:cNvSpPr>
          <p:nvPr/>
        </p:nvSpPr>
        <p:spPr>
          <a:xfrm>
            <a:off x="951723" y="1591113"/>
            <a:ext cx="9442854" cy="3587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marL="514350" indent="-514350" algn="l">
              <a:buAutoNum type="arabicParenR"/>
            </a:pPr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Entendimento posterior a 31/12/2019 – EC nº 103/2019: </a:t>
            </a: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servidores públicos estaduais e municipais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Média e reajuste pelo valor real, sem paridade.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Fundamentos: Lei Complementar local semelhante às regras Federais ou a utilização das regras Federais até a entrada em vigor da regulamentação.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Proventos: inciso II do § 2º e §§ 3º e 4º do art. 10 da EC nº 103/2019.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Reajuste: § 8º do art. 40 da CRFB/1988.</a:t>
            </a:r>
          </a:p>
        </p:txBody>
      </p:sp>
    </p:spTree>
    <p:extLst>
      <p:ext uri="{BB962C8B-B14F-4D97-AF65-F5344CB8AC3E}">
        <p14:creationId xmlns:p14="http://schemas.microsoft.com/office/powerpoint/2010/main" val="185328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8EE9-5C6D-68D3-E3DC-1B9B2559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E8C551A-3151-5096-BD9F-DA5FC2C7268C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EB7E60B-6A0E-C8AE-C219-09AEC9016814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40B819-8CDD-B28C-4F5D-E7E266F2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3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E5F47B9-CCFC-D083-3053-9CF19C9EBC25}"/>
              </a:ext>
            </a:extLst>
          </p:cNvPr>
          <p:cNvSpPr txBox="1">
            <a:spLocks/>
          </p:cNvSpPr>
          <p:nvPr/>
        </p:nvSpPr>
        <p:spPr>
          <a:xfrm>
            <a:off x="1103087" y="121023"/>
            <a:ext cx="10072914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400" b="1" dirty="0">
              <a:latin typeface="Montserrat" panose="00000500000000000000" pitchFamily="2" charset="0"/>
            </a:endParaRPr>
          </a:p>
          <a:p>
            <a:pPr algn="l"/>
            <a:endParaRPr lang="pt-BR" sz="2400" b="1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Outros fundamentos aplicáveis:</a:t>
            </a: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Súmula Vinculante do STF nº 33 – regras do </a:t>
            </a:r>
            <a:r>
              <a:rPr lang="pt-BR" sz="2200" b="1" dirty="0">
                <a:latin typeface="Montserrat" panose="00000500000000000000" pitchFamily="2" charset="0"/>
              </a:rPr>
              <a:t>RGPS</a:t>
            </a:r>
            <a:r>
              <a:rPr lang="pt-BR" sz="2200" dirty="0">
                <a:latin typeface="Montserrat" panose="00000500000000000000" pitchFamily="2" charset="0"/>
              </a:rPr>
              <a:t> naquilo que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Couber: </a:t>
            </a:r>
            <a:r>
              <a:rPr lang="pt-BR" sz="2200" b="1" dirty="0">
                <a:latin typeface="Montserrat" panose="00000500000000000000" pitchFamily="2" charset="0"/>
              </a:rPr>
              <a:t>média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  <a:endParaRPr lang="pt-BR" sz="2200" b="1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Constituição Federal de 1988: § 8º do art. 40: </a:t>
            </a:r>
            <a:r>
              <a:rPr lang="pt-BR" sz="2200" b="1" dirty="0">
                <a:latin typeface="Montserrat" panose="00000500000000000000" pitchFamily="2" charset="0"/>
              </a:rPr>
              <a:t>reajuste pelo valor real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Lei Federal nº 10.887/2004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- Cálculo dos proventos: </a:t>
            </a:r>
            <a:r>
              <a:rPr lang="pt-BR" sz="2200" b="1" dirty="0">
                <a:latin typeface="Montserrat" panose="00000500000000000000" pitchFamily="2" charset="0"/>
              </a:rPr>
              <a:t>média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200" dirty="0">
                <a:latin typeface="Montserrat" panose="00000500000000000000" pitchFamily="2" charset="0"/>
              </a:rPr>
              <a:t>Portaria nº 1.467/2022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- Anexo I – regra de transição: </a:t>
            </a:r>
            <a:r>
              <a:rPr lang="pt-BR" sz="2200" dirty="0" err="1">
                <a:latin typeface="Montserrat" panose="00000500000000000000" pitchFamily="2" charset="0"/>
              </a:rPr>
              <a:t>arts</a:t>
            </a:r>
            <a:r>
              <a:rPr lang="pt-BR" sz="2200" dirty="0">
                <a:latin typeface="Montserrat" panose="00000500000000000000" pitchFamily="2" charset="0"/>
              </a:rPr>
              <a:t>. 2º, inciso III, 8º e 9º: </a:t>
            </a: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média e reajuste pelo valor real.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	- Anexo IV – cálculo e reajuste dos proventos: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art. 14 – aplicação dos §§ 2º, 3º, 8º, 14, 15, 16 e 17, do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art. 40 da Constituição Federal, na redação vigente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até a publicação da Emenda Constitucional nº 103/19,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ou seja, </a:t>
            </a:r>
            <a:r>
              <a:rPr lang="pt-BR" sz="2200" b="1" dirty="0">
                <a:latin typeface="Montserrat" panose="00000500000000000000" pitchFamily="2" charset="0"/>
              </a:rPr>
              <a:t>média e reajuste pelo valor real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1BBC3-DA06-FEF3-DAAD-84517226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E1B17CA-E112-0CA2-7A4A-DD5B1C550DB6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8997957-8E0D-BEA7-5A53-A2870E8E82CD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2AEDB6-8AC3-43CE-5D41-42A3C354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4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4712E75-4343-0BB7-40B1-13C3F5CC0FF5}"/>
              </a:ext>
            </a:extLst>
          </p:cNvPr>
          <p:cNvSpPr txBox="1">
            <a:spLocks/>
          </p:cNvSpPr>
          <p:nvPr/>
        </p:nvSpPr>
        <p:spPr>
          <a:xfrm>
            <a:off x="972456" y="1016000"/>
            <a:ext cx="9327991" cy="7348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Jurisprudência do Tribunal de Justiça do Rio Grande do Sul: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3ª Turma Recursal </a:t>
            </a:r>
            <a:r>
              <a:rPr lang="pt-BR" sz="2200" dirty="0">
                <a:latin typeface="Montserrat" panose="00000500000000000000" pitchFamily="2" charset="0"/>
              </a:rPr>
              <a:t>– Aplicação do Tema 139 do STF – RE nº 590.260: gratificação do magistério; quanto à paridade e integralidade, evidenciado o ingresso do autor no serviço público antes da EC nº 41/2003, aplicam-se as regras de transição da EC nº 47/2005, artigos 2º e 3º. Provimento ao recurso do servidor. (Recurso Inominado Cível nº 5131795-84.2020.8.21.0001/RS).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2ª Turma Recursal </a:t>
            </a:r>
            <a:r>
              <a:rPr lang="pt-BR" sz="2200" dirty="0">
                <a:latin typeface="Montserrat" panose="00000500000000000000" pitchFamily="2" charset="0"/>
              </a:rPr>
              <a:t>– Aplicação do Tema 1019 do STF: atividade de risco – policiais, independentemente das </a:t>
            </a:r>
            <a:r>
              <a:rPr lang="pt-BR" sz="2200" dirty="0" err="1">
                <a:latin typeface="Montserrat" panose="00000500000000000000" pitchFamily="2" charset="0"/>
              </a:rPr>
              <a:t>ECs</a:t>
            </a:r>
            <a:r>
              <a:rPr lang="pt-BR" sz="2200" dirty="0">
                <a:latin typeface="Montserrat" panose="00000500000000000000" pitchFamily="2" charset="0"/>
              </a:rPr>
              <a:t> </a:t>
            </a:r>
            <a:r>
              <a:rPr lang="pt-BR" sz="2200" dirty="0" err="1">
                <a:latin typeface="Montserrat" panose="00000500000000000000" pitchFamily="2" charset="0"/>
              </a:rPr>
              <a:t>nºs</a:t>
            </a:r>
            <a:r>
              <a:rPr lang="pt-BR" sz="2200" dirty="0">
                <a:latin typeface="Montserrat" panose="00000500000000000000" pitchFamily="2" charset="0"/>
              </a:rPr>
              <a:t> 41/2003 e 47/2005. Negado provimento ao Recurso do Município de Novo Machado (Recurso Inominado Cível nº 5001127-20.2021.8.21.0153/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RS)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1ª Turma Recursal </a:t>
            </a:r>
            <a:r>
              <a:rPr lang="pt-BR" sz="2200" dirty="0">
                <a:latin typeface="Montserrat" panose="00000500000000000000" pitchFamily="2" charset="0"/>
              </a:rPr>
              <a:t>– Provimento ao recurso do Estado do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Rio Grande do Sul para reformar a sentença e fixar os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proventos pela média e reajuste pelo valor real (Recurso Inominado Cível nº 5001378-43.2021.8.21.0119/RS)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8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DDF0D-CC8C-1E83-AE60-FC72DF1DD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311BBD0-7BCD-2A20-A9E1-8C1141A62125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0BEA0E2-FC7A-41BA-DB6B-7E8F7E02BE67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6A3766-9D40-685E-368C-4F3A09450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4034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F90A81B-7C1D-40E8-C771-DFEA9146497E}"/>
              </a:ext>
            </a:extLst>
          </p:cNvPr>
          <p:cNvSpPr txBox="1">
            <a:spLocks/>
          </p:cNvSpPr>
          <p:nvPr/>
        </p:nvSpPr>
        <p:spPr>
          <a:xfrm>
            <a:off x="972456" y="1015999"/>
            <a:ext cx="8476343" cy="71867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algn="l"/>
            <a:r>
              <a:rPr lang="pt-BR" sz="2400" b="1" dirty="0">
                <a:latin typeface="Montserrat" panose="00000500000000000000" pitchFamily="2" charset="0"/>
              </a:rPr>
              <a:t>Problemas:</a:t>
            </a: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Nova espécie – </a:t>
            </a:r>
            <a:r>
              <a:rPr lang="pt-BR" sz="2200" b="1" dirty="0">
                <a:latin typeface="Montserrat" panose="00000500000000000000" pitchFamily="2" charset="0"/>
              </a:rPr>
              <a:t>Aposentadoria especial “</a:t>
            </a:r>
            <a:r>
              <a:rPr lang="pt-BR" sz="2200" b="1" dirty="0" err="1">
                <a:latin typeface="Montserrat" panose="00000500000000000000" pitchFamily="2" charset="0"/>
              </a:rPr>
              <a:t>reborn</a:t>
            </a:r>
            <a:r>
              <a:rPr lang="pt-BR" sz="2200" b="1" dirty="0">
                <a:latin typeface="Montserrat" panose="00000500000000000000" pitchFamily="2" charset="0"/>
              </a:rPr>
              <a:t>”!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Não é permitido o </a:t>
            </a:r>
            <a:r>
              <a:rPr lang="pt-BR" sz="2200" b="1" dirty="0">
                <a:latin typeface="Montserrat" panose="00000500000000000000" pitchFamily="2" charset="0"/>
              </a:rPr>
              <a:t>hibridismo</a:t>
            </a:r>
            <a:r>
              <a:rPr lang="pt-BR" sz="2200" dirty="0">
                <a:latin typeface="Montserrat" panose="00000500000000000000" pitchFamily="2" charset="0"/>
              </a:rPr>
              <a:t> de regimes – Tema 70 STF.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As </a:t>
            </a:r>
            <a:r>
              <a:rPr lang="pt-BR" sz="2200" b="1" dirty="0">
                <a:latin typeface="Montserrat" panose="00000500000000000000" pitchFamily="2" charset="0"/>
              </a:rPr>
              <a:t>regras do RGPS </a:t>
            </a:r>
            <a:r>
              <a:rPr lang="pt-BR" sz="2200" dirty="0">
                <a:latin typeface="Montserrat" panose="00000500000000000000" pitchFamily="2" charset="0"/>
              </a:rPr>
              <a:t>são média e reajuste pelo valor real.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Não é possível igualar os desiguais criando mais </a:t>
            </a:r>
            <a:r>
              <a:rPr lang="pt-BR" sz="2200" b="1" dirty="0">
                <a:latin typeface="Montserrat" panose="00000500000000000000" pitchFamily="2" charset="0"/>
              </a:rPr>
              <a:t>desigualdade</a:t>
            </a:r>
            <a:r>
              <a:rPr lang="pt-BR" sz="2200" dirty="0">
                <a:latin typeface="Montserrat" panose="00000500000000000000" pitchFamily="2" charset="0"/>
              </a:rPr>
              <a:t>.</a:t>
            </a:r>
          </a:p>
          <a:p>
            <a:pPr marL="342900" indent="-342900" algn="l">
              <a:buFontTx/>
              <a:buChar char="-"/>
            </a:pPr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dirty="0">
                <a:latin typeface="Montserrat" panose="00000500000000000000" pitchFamily="2" charset="0"/>
              </a:rPr>
              <a:t>Decisões causam impacto nas </a:t>
            </a:r>
            <a:r>
              <a:rPr lang="pt-BR" sz="2200" b="1" dirty="0">
                <a:latin typeface="Montserrat" panose="00000500000000000000" pitchFamily="2" charset="0"/>
              </a:rPr>
              <a:t>projeções atuariais</a:t>
            </a:r>
            <a:r>
              <a:rPr lang="pt-BR" sz="2200" dirty="0">
                <a:latin typeface="Montserrat" panose="00000500000000000000" pitchFamily="2" charset="0"/>
              </a:rPr>
              <a:t> do RPPS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Sugestões: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Qualificar as defesas judiciais.</a:t>
            </a:r>
          </a:p>
          <a:p>
            <a:pPr algn="l"/>
            <a:endParaRPr lang="pt-BR" sz="2200" b="1" dirty="0">
              <a:latin typeface="Montserrat" panose="00000500000000000000" pitchFamily="2" charset="0"/>
            </a:endParaRPr>
          </a:p>
          <a:p>
            <a:pPr marL="342900" indent="-342900" algn="l">
              <a:buFontTx/>
              <a:buChar char="-"/>
            </a:pPr>
            <a:r>
              <a:rPr lang="pt-BR" sz="2200" b="1" dirty="0">
                <a:latin typeface="Montserrat" panose="00000500000000000000" pitchFamily="2" charset="0"/>
              </a:rPr>
              <a:t>Continuar deferindo benefícios por média e reajuste pelo valor real.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endParaRPr lang="pt-BR" sz="24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  <a:p>
            <a:pPr algn="l"/>
            <a:endParaRPr lang="pt-BR" sz="2000" dirty="0">
              <a:latin typeface="Montserrat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7AB63F-5364-04F5-AA94-3D968959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721" y="0"/>
            <a:ext cx="2883279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B360-E6E3-87A7-4EF7-A142603C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BB9BCE2-9B00-7F78-1B09-DC32E3E8B39A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06FE4E6-FDC9-41C6-EBBF-81B508334415}"/>
              </a:ext>
            </a:extLst>
          </p:cNvPr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AD04C8-A78F-6BA2-4B5E-FBFF7980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A859404-4119-BF2B-A402-4213375A94EB}"/>
              </a:ext>
            </a:extLst>
          </p:cNvPr>
          <p:cNvSpPr txBox="1">
            <a:spLocks/>
          </p:cNvSpPr>
          <p:nvPr/>
        </p:nvSpPr>
        <p:spPr>
          <a:xfrm>
            <a:off x="1015999" y="870858"/>
            <a:ext cx="9637487" cy="71265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latin typeface="Montserrat" panose="00000500000000000000" pitchFamily="2" charset="0"/>
              </a:rPr>
              <a:t>2) Saúde mental no serviço público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BASE DE DADOS: </a:t>
            </a:r>
            <a:r>
              <a:rPr lang="pt-BR" sz="2200" dirty="0">
                <a:latin typeface="Montserrat" panose="00000500000000000000" pitchFamily="2" charset="0"/>
              </a:rPr>
              <a:t>inexistência de uma base de dados regional ou nacional indicando as principais causas de afastamento do trabalho, temporárias ou definitivas.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ESTUDOS CIENTÍFICOS:</a:t>
            </a:r>
            <a:r>
              <a:rPr lang="pt-BR" sz="2200" dirty="0">
                <a:latin typeface="Montserrat" panose="00000500000000000000" pitchFamily="2" charset="0"/>
              </a:rPr>
              <a:t> antes da pandemia de COVID-19, já era ocupava entre o primeiro e o terceiro lugar dentre as principais causas.</a:t>
            </a:r>
          </a:p>
          <a:p>
            <a:pPr algn="l"/>
            <a:endParaRPr lang="pt-BR" sz="2200" dirty="0">
              <a:latin typeface="Montserrat" panose="00000500000000000000" pitchFamily="2" charset="0"/>
            </a:endParaRPr>
          </a:p>
          <a:p>
            <a:pPr algn="l"/>
            <a:r>
              <a:rPr lang="pt-BR" sz="2200" b="1" dirty="0">
                <a:latin typeface="Montserrat" panose="00000500000000000000" pitchFamily="2" charset="0"/>
              </a:rPr>
              <a:t>TRIBUNAIS DE CONTAS: </a:t>
            </a:r>
            <a:r>
              <a:rPr lang="pt-BR" sz="2200" dirty="0">
                <a:latin typeface="Montserrat" panose="00000500000000000000" pitchFamily="2" charset="0"/>
              </a:rPr>
              <a:t>apesar da capilaridade nos entes federativos, não existe, em regra, fiscalização específica </a:t>
            </a:r>
          </a:p>
          <a:p>
            <a:pPr algn="l"/>
            <a:r>
              <a:rPr lang="pt-BR" sz="2200" dirty="0">
                <a:latin typeface="Montserrat" panose="00000500000000000000" pitchFamily="2" charset="0"/>
              </a:rPr>
              <a:t>para monitorar a saúde do servidor público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endParaRPr lang="pt-BR" sz="28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9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1628</Words>
  <Application>Microsoft Office PowerPoint</Application>
  <PresentationFormat>Widescreen</PresentationFormat>
  <Paragraphs>325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André Castanheira Santos</cp:lastModifiedBy>
  <cp:revision>15</cp:revision>
  <dcterms:created xsi:type="dcterms:W3CDTF">2022-02-18T18:51:31Z</dcterms:created>
  <dcterms:modified xsi:type="dcterms:W3CDTF">2025-06-26T14:42:15Z</dcterms:modified>
</cp:coreProperties>
</file>